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63" r:id="rId2"/>
    <p:sldId id="257" r:id="rId3"/>
    <p:sldId id="295" r:id="rId4"/>
    <p:sldId id="328" r:id="rId5"/>
    <p:sldId id="332" r:id="rId6"/>
    <p:sldId id="329" r:id="rId7"/>
    <p:sldId id="330" r:id="rId8"/>
    <p:sldId id="331" r:id="rId9"/>
    <p:sldId id="340" r:id="rId10"/>
    <p:sldId id="333" r:id="rId11"/>
    <p:sldId id="334" r:id="rId12"/>
    <p:sldId id="341" r:id="rId13"/>
    <p:sldId id="336" r:id="rId14"/>
    <p:sldId id="337" r:id="rId15"/>
    <p:sldId id="342" r:id="rId16"/>
    <p:sldId id="339" r:id="rId17"/>
    <p:sldId id="343" r:id="rId18"/>
    <p:sldId id="338" r:id="rId19"/>
    <p:sldId id="344" r:id="rId20"/>
    <p:sldId id="345" r:id="rId21"/>
    <p:sldId id="346" r:id="rId22"/>
    <p:sldId id="347" r:id="rId23"/>
    <p:sldId id="348" r:id="rId24"/>
    <p:sldId id="349" r:id="rId25"/>
    <p:sldId id="352" r:id="rId26"/>
    <p:sldId id="350" r:id="rId27"/>
    <p:sldId id="366" r:id="rId28"/>
    <p:sldId id="367" r:id="rId29"/>
    <p:sldId id="371" r:id="rId30"/>
    <p:sldId id="374" r:id="rId31"/>
    <p:sldId id="373" r:id="rId32"/>
    <p:sldId id="372" r:id="rId33"/>
    <p:sldId id="368" r:id="rId34"/>
    <p:sldId id="351" r:id="rId35"/>
    <p:sldId id="353" r:id="rId36"/>
    <p:sldId id="355" r:id="rId37"/>
    <p:sldId id="354" r:id="rId38"/>
    <p:sldId id="357" r:id="rId39"/>
    <p:sldId id="358" r:id="rId40"/>
    <p:sldId id="359" r:id="rId41"/>
    <p:sldId id="376" r:id="rId42"/>
    <p:sldId id="378" r:id="rId43"/>
    <p:sldId id="379" r:id="rId44"/>
    <p:sldId id="380" r:id="rId45"/>
    <p:sldId id="381" r:id="rId46"/>
    <p:sldId id="377" r:id="rId47"/>
    <p:sldId id="360" r:id="rId48"/>
    <p:sldId id="361" r:id="rId49"/>
    <p:sldId id="382" r:id="rId50"/>
    <p:sldId id="383" r:id="rId51"/>
    <p:sldId id="384" r:id="rId52"/>
    <p:sldId id="258" r:id="rId53"/>
    <p:sldId id="259" r:id="rId54"/>
    <p:sldId id="260" r:id="rId55"/>
    <p:sldId id="261" r:id="rId56"/>
    <p:sldId id="385" r:id="rId57"/>
    <p:sldId id="264" r:id="rId58"/>
    <p:sldId id="38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Alice" initials=".A" lastIdx="1" clrIdx="0">
    <p:extLst>
      <p:ext uri="{19B8F6BF-5375-455C-9EA6-DF929625EA0E}">
        <p15:presenceInfo xmlns:p15="http://schemas.microsoft.com/office/powerpoint/2012/main" userId="3cc7a5f80e690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0000"/>
    <a:srgbClr val="007F51"/>
    <a:srgbClr val="F9FEF8"/>
    <a:srgbClr val="F8FDF7"/>
    <a:srgbClr val="FFFFFF"/>
    <a:srgbClr val="D6F2E1"/>
    <a:srgbClr val="74DE95"/>
    <a:srgbClr val="8A0000"/>
    <a:srgbClr val="A8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C6DB6-158B-4CA2-8712-B31A59A6262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26A-EEBE-40C8-9E07-7B659C4CFB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9D4F8A2-F88F-4DCF-9CC1-CE1156193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DD670E-1D21-450A-98C1-C0FFB3F078F3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5D24393-DE14-4F5E-84A9-C69C25D47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A8285B9-41B6-4489-8F30-866B3D180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2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0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0F4A-8759-40AE-9E68-F9A598B2E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5C8C3-EFD7-47A5-BFAD-2CC2FC3C5051}" type="datetime1">
              <a:rPr lang="it-IT" altLang="it-IT" smtClean="0"/>
              <a:pPr>
                <a:defRPr/>
              </a:pPr>
              <a:t>13/10/2021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AEACD-A78D-4358-9DB9-E26303A6D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CFA4-F5D5-438E-AA96-F46B8B400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9F0046-FBF3-4F8E-AF75-F21965C186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553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1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7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5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11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DF9-6516-46AD-9345-CC3D62CF6BF9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CE60205-7B7E-48F1-95F0-2D5ECCBB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77898"/>
          </a:xfrm>
          <a:prstGeom prst="rect">
            <a:avLst/>
          </a:prstGeom>
          <a:solidFill>
            <a:srgbClr val="007F5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100" name="CasellaDiTesto 2">
            <a:extLst>
              <a:ext uri="{FF2B5EF4-FFF2-40B4-BE49-F238E27FC236}">
                <a16:creationId xmlns:a16="http://schemas.microsoft.com/office/drawing/2014/main" id="{B849CB4A-C080-4954-90B6-8CA325FB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7" y="184576"/>
            <a:ext cx="89129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Tesi Sperimentale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di architetture di controllo per Tokamak</a:t>
            </a:r>
            <a:endParaRPr lang="it-IT" altLang="it-IT" sz="1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01" name="CasellaDiTesto 3">
            <a:extLst>
              <a:ext uri="{FF2B5EF4-FFF2-40B4-BE49-F238E27FC236}">
                <a16:creationId xmlns:a16="http://schemas.microsoft.com/office/drawing/2014/main" id="{8C2BF79A-AC6B-4D4C-8D4C-94776425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" y="3617960"/>
            <a:ext cx="2501900" cy="19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Relatore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Prof. Daniele Carnevale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Correlatore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Marco Passeri</a:t>
            </a:r>
          </a:p>
        </p:txBody>
      </p:sp>
      <p:sp>
        <p:nvSpPr>
          <p:cNvPr id="4102" name="CasellaDiTesto 1">
            <a:extLst>
              <a:ext uri="{FF2B5EF4-FFF2-40B4-BE49-F238E27FC236}">
                <a16:creationId xmlns:a16="http://schemas.microsoft.com/office/drawing/2014/main" id="{ECD3B9FD-57A1-41EF-B407-736C9D2B4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21" y="3624432"/>
            <a:ext cx="197844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Candidato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Emanuele Alfano</a:t>
            </a:r>
          </a:p>
        </p:txBody>
      </p:sp>
      <p:sp>
        <p:nvSpPr>
          <p:cNvPr id="4103" name="CasellaDiTesto 2">
            <a:extLst>
              <a:ext uri="{FF2B5EF4-FFF2-40B4-BE49-F238E27FC236}">
                <a16:creationId xmlns:a16="http://schemas.microsoft.com/office/drawing/2014/main" id="{1B094485-D881-4845-9985-C7CD3E575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6342063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A.A 2020/2021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6B33D-8FFC-47C9-A2F0-074820A94FDC}"/>
              </a:ext>
            </a:extLst>
          </p:cNvPr>
          <p:cNvSpPr txBox="1"/>
          <p:nvPr/>
        </p:nvSpPr>
        <p:spPr>
          <a:xfrm>
            <a:off x="0" y="2865506"/>
            <a:ext cx="9144000" cy="76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8FAAE-A421-49B5-B2CF-A0204D5725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8" y="1896660"/>
            <a:ext cx="448119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437"/>
            <a:ext cx="4724666" cy="1204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Trasformatore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un </a:t>
            </a: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Modello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di Tokamak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27D9D-F93D-4341-9917-8A8FBB30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r="43453"/>
          <a:stretch/>
        </p:blipFill>
        <p:spPr bwMode="auto">
          <a:xfrm>
            <a:off x="3580599" y="10"/>
            <a:ext cx="556340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06526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Matematicamente è possibile modellare la dinamica della corrente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 -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con la stessa dinamica un </a:t>
            </a:r>
            <a:r>
              <a:rPr lang="it-IT" altLang="it-IT" sz="1600" i="1" u="sng" dirty="0">
                <a:latin typeface="Palatino Linotype" panose="02040502050505030304" pitchFamily="18" charset="0"/>
              </a:rPr>
              <a:t>Trasformatore Ideale Monofase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5B7510-4EC2-405C-A8B5-67870B7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" y="1749100"/>
            <a:ext cx="8855427" cy="434321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CAB85D9-C8CE-414E-BB45-5D3C8C1BF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9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9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equivalente, Semplificazione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116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Negli impianti reali il primario è attuato da un generatore di corrente approssimabile con un sistema del primo ordine, questo schema permette di  ignorare l’effetto di mutua induttanza tra il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, e considerare solo l’effetto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 </a:t>
            </a:r>
            <a:r>
              <a:rPr lang="it-IT" altLang="it-IT" sz="1600" b="1" dirty="0">
                <a:latin typeface="Palatino Linotype" panose="02040502050505030304" pitchFamily="18" charset="0"/>
                <a:sym typeface="Wingdings" panose="05000000000000000000" pitchFamily="2" charset="2"/>
              </a:rPr>
              <a:t> 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endParaRPr lang="it-IT" altLang="it-IT" sz="1600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D14D1-10B7-45AD-B907-D0650CDB2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49689C6-B1D0-4248-B88F-8949C85D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052"/>
            <a:ext cx="9138358" cy="3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799438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Dal circuito alla dinamica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Usando la </a:t>
            </a:r>
            <a:r>
              <a:rPr lang="it-IT" altLang="it-IT" sz="1600" i="1" dirty="0">
                <a:latin typeface="Palatino Linotype" panose="02040502050505030304" pitchFamily="18" charset="0"/>
              </a:rPr>
              <a:t>Seconda legge di Kirchhoff (legge delle maglie) </a:t>
            </a:r>
            <a:r>
              <a:rPr lang="it-IT" altLang="it-IT" sz="1600" dirty="0">
                <a:latin typeface="Palatino Linotype" panose="02040502050505030304" pitchFamily="18" charset="0"/>
              </a:rPr>
              <a:t>siamo in grado di ottenere per entrambe le maglie del circuito la loro dinamica:</a:t>
            </a:r>
            <a:endParaRPr lang="it-IT" altLang="it-IT" sz="1400" b="1" i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EC83E3-432D-4E2F-9A2A-D6BCA381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054"/>
            <a:ext cx="9138358" cy="3903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/>
              <p:nvPr/>
            </p:nvSpPr>
            <p:spPr>
              <a:xfrm>
                <a:off x="5183204" y="5477465"/>
                <a:ext cx="3324885" cy="557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04" y="5477465"/>
                <a:ext cx="3324885" cy="557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/>
              <p:nvPr/>
            </p:nvSpPr>
            <p:spPr>
              <a:xfrm>
                <a:off x="635911" y="5502119"/>
                <a:ext cx="3607077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11" y="5502119"/>
                <a:ext cx="3607077" cy="508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/>
              <p:nvPr/>
            </p:nvSpPr>
            <p:spPr>
              <a:xfrm>
                <a:off x="3886199" y="2419479"/>
                <a:ext cx="2086207" cy="417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99" y="2419479"/>
                <a:ext cx="2086207" cy="41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7AC6698F-3459-4C4D-B45C-D60A538C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Plasma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297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modello costitutivo che descrive il secondario è: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/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/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5D6855C-47C5-4FD4-B5BE-0CEC952E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9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15397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Primario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17113" y="928370"/>
            <a:ext cx="475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sistema equivalente, grazie al controllore di corrente sulla bobina è equivalente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/>
              <p:nvPr/>
            </p:nvSpPr>
            <p:spPr>
              <a:xfrm>
                <a:off x="2083119" y="2379316"/>
                <a:ext cx="4454847" cy="1570334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119" y="2379316"/>
                <a:ext cx="4454847" cy="1570334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7831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di Misura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Nella realtà, anche se interessati alla </a:t>
                </a:r>
                <a:r>
                  <a:rPr lang="it-IT" altLang="it-IT" sz="1800" i="1" dirty="0">
                    <a:latin typeface="Palatino Linotype" panose="02040502050505030304" pitchFamily="18" charset="0"/>
                  </a:rPr>
                  <a:t>corrente di plasma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 non è possibile misurarla direttamente. Dall’equazione della dinamica abbiamo però che, in caso la corrente di Plasma è costante, allora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alt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Usiamo quindi la Tensione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altLang="it-IT" sz="1800" i="1" dirty="0">
                    <a:latin typeface="Palatino Linotype" panose="02040502050505030304" pitchFamily="18" charset="0"/>
                  </a:rPr>
                  <a:t>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per misurare la corrente di plasma</a:t>
                </a:r>
                <a:endParaRPr lang="it-IT" altLang="it-IT" sz="1800" i="1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blipFill>
                <a:blip r:embed="rId2"/>
                <a:stretch>
                  <a:fillRect l="-631" r="-561"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C1F255E-91C2-4861-8511-488FC25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828"/>
            <a:ext cx="9144000" cy="3908323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82444CC-F128-411E-8762-AE7197E5F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4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73426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Complessiva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Unendo insieme i 3 tasselli otteniamo la funzione di trasferimento complessiva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F62ECD-212D-4D8F-82B8-FED4A96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581"/>
            <a:ext cx="9144000" cy="1746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/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3">
            <a:extLst>
              <a:ext uri="{FF2B5EF4-FFF2-40B4-BE49-F238E27FC236}">
                <a16:creationId xmlns:a16="http://schemas.microsoft.com/office/drawing/2014/main" id="{D706D421-16A7-4BBC-AB2B-C76DFF5A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5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it-IT" sz="1800" dirty="0">
                <a:latin typeface="Palatino Linotype" panose="02040502050505030304" pitchFamily="18" charset="0"/>
              </a:rPr>
              <a:t>Per la </a:t>
            </a:r>
            <a:r>
              <a:rPr lang="it-IT" altLang="it-IT" sz="1800" dirty="0">
                <a:latin typeface="Palatino Linotype" panose="02040502050505030304" pitchFamily="18" charset="0"/>
              </a:rPr>
              <a:t>misura</a:t>
            </a:r>
            <a:r>
              <a:rPr lang="en-US" altLang="it-IT" sz="1800" dirty="0">
                <a:latin typeface="Palatino Linotype" panose="02040502050505030304" pitchFamily="18" charset="0"/>
              </a:rPr>
              <a:t> di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corrente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usiamo</a:t>
            </a:r>
            <a:r>
              <a:rPr lang="en-US" altLang="it-IT" sz="1800" dirty="0">
                <a:latin typeface="Palatino Linotype" panose="02040502050505030304" pitchFamily="18" charset="0"/>
              </a:rPr>
              <a:t> un Allegro, High-Precision Linear Current Sensor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8B879-FF61-4432-9C85-AF2CAE41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" y="1926610"/>
            <a:ext cx="8907118" cy="354379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4CCE4A5-603A-4F75-BEA9-14C18BD0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7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219699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Schema interno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D19BDA-E92D-4CC9-908A-E3ADA408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840594"/>
            <a:ext cx="7459579" cy="5318474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03248BA6-EE8F-4E1A-835D-9F726AB4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7BABE2-E340-4571-81F4-D2B435AA7576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13/10/2021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Titolo Presentazione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Pagina </a:t>
            </a:r>
            <a:fld id="{02BCDFA7-8179-4428-8DF5-8B30E94DCC98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39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Creazione del controllo e implementazione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Libreria di comunicazione (EMP)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Sviluppi Futuri</a:t>
            </a:r>
          </a:p>
        </p:txBody>
      </p:sp>
      <p:sp>
        <p:nvSpPr>
          <p:cNvPr id="18" name="Rettangolo 1">
            <a:extLst>
              <a:ext uri="{FF2B5EF4-FFF2-40B4-BE49-F238E27FC236}">
                <a16:creationId xmlns:a16="http://schemas.microsoft.com/office/drawing/2014/main" id="{738DAFDF-338B-4B68-BD05-DA08E200A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269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4463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Caratteristiche Chiave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800" b="0" i="0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  <m:r>
                                <a:rPr lang="it-IT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Resistenza Interna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208197" r="-8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6557" r="-100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2DC9-17B5-48AD-B4E3-B6972D663AEC}"/>
              </a:ext>
            </a:extLst>
          </p:cNvPr>
          <p:cNvSpPr txBox="1"/>
          <p:nvPr/>
        </p:nvSpPr>
        <p:spPr>
          <a:xfrm>
            <a:off x="2396598" y="4460582"/>
            <a:ext cx="43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Sensore di misura di corrente a Effetto Hall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FF12FD-2364-468A-B1D4-F7DC0C02C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08274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Non Linearità nella misura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A4BF15-F51C-4621-B029-0F4EBCFA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43025"/>
            <a:ext cx="6981825" cy="41719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452BA71A-0C63-4073-94F3-442A0B6FC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0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282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7B0C6D4D-D714-4DDE-806C-2FC67B50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97"/>
            <a:ext cx="9144000" cy="454340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F53D22F2-E7FE-40A7-9143-D9B3E3D3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6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7829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Schema interno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E65549-BFB1-43F3-9A24-16A09CE8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1" y="920621"/>
            <a:ext cx="7131417" cy="5016758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C15B59DF-9637-49EB-84CB-8036766F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6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F15E62-3AFA-4597-9ECF-D9529FE5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962174"/>
            <a:ext cx="6939610" cy="5362426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DDF1C82-5C3D-459F-9CF3-50DD79FA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5494-FF13-4E7C-B826-5BF3A5F0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960600"/>
            <a:ext cx="6941647" cy="536400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7B58FAF4-4778-480C-83F1-A568727A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Riassumendo, il driver soffre di Dead-zone sia </a:t>
            </a:r>
            <a:r>
              <a:rPr lang="it-IT" altLang="it-IT" sz="1800" b="1" dirty="0">
                <a:latin typeface="Palatino Linotype" panose="02040502050505030304" pitchFamily="18" charset="0"/>
              </a:rPr>
              <a:t>Superiore</a:t>
            </a:r>
            <a:r>
              <a:rPr lang="it-IT" altLang="it-IT" sz="1800" dirty="0">
                <a:latin typeface="Palatino Linotype" panose="02040502050505030304" pitchFamily="18" charset="0"/>
              </a:rPr>
              <a:t> che </a:t>
            </a:r>
            <a:r>
              <a:rPr lang="it-IT" altLang="it-IT" sz="1800" b="1" dirty="0">
                <a:latin typeface="Palatino Linotype" panose="02040502050505030304" pitchFamily="18" charset="0"/>
              </a:rPr>
              <a:t>Inferiore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A428FC18-8DA6-4F0D-A3D3-F6264DBC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2022"/>
              </p:ext>
            </p:extLst>
          </p:nvPr>
        </p:nvGraphicFramePr>
        <p:xfrm>
          <a:off x="1371600" y="2108263"/>
          <a:ext cx="6096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8646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39596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Dead-zone Inferiore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Dead-zone Superiore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220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086"/>
                  </a:ext>
                </a:extLst>
              </a:tr>
            </a:tbl>
          </a:graphicData>
        </a:graphic>
      </p:graphicFrame>
      <p:sp>
        <p:nvSpPr>
          <p:cNvPr id="7" name="CasellaDiTesto 7">
            <a:extLst>
              <a:ext uri="{FF2B5EF4-FFF2-40B4-BE49-F238E27FC236}">
                <a16:creationId xmlns:a16="http://schemas.microsoft.com/office/drawing/2014/main" id="{15A2174C-FB09-4BC5-B937-37B081AF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3772388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Essa viene quindi eliminata nel Software di controllo, che lavorerà quindi solo con PWM nel range [120, 220]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8AFD6BC-EC27-41DB-9B61-192C3221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97BF91-39F8-448B-827E-86A26734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086" r="25753" b="8549"/>
          <a:stretch/>
        </p:blipFill>
        <p:spPr>
          <a:xfrm>
            <a:off x="2899094" y="436895"/>
            <a:ext cx="6244906" cy="6289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4" y="1122363"/>
            <a:ext cx="327371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42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Modello</a:t>
            </a:r>
            <a:endParaRPr lang="en-US" altLang="it-IT" sz="42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20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Automatica</a:t>
            </a:r>
            <a:endParaRPr lang="en-US" altLang="it-IT" sz="20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2" y="2359152"/>
            <a:ext cx="3132970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Mediante la libreria: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«System </a:t>
            </a:r>
            <a:r>
              <a:rPr lang="it-IT" altLang="it-IT" sz="1400" dirty="0" err="1">
                <a:latin typeface="Palatino Linotype" panose="02040502050505030304" pitchFamily="18" charset="0"/>
              </a:rPr>
              <a:t>Identification</a:t>
            </a:r>
            <a:r>
              <a:rPr lang="it-IT" altLang="it-IT" sz="1400" dirty="0">
                <a:latin typeface="Palatino Linotype" panose="02040502050505030304" pitchFamily="18" charset="0"/>
              </a:rPr>
              <a:t> Toolbox»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Integrata all’interno di Matlab sono stati stimati I parametri delle funzioni di trasferimento usando in ingresso un onda Trapezoidale.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accettabile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u="sng" dirty="0">
                <a:latin typeface="Palatino Linotype" panose="02040502050505030304" pitchFamily="18" charset="0"/>
              </a:rPr>
              <a:t>fallito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8057" b="2"/>
          <a:stretch/>
        </p:blipFill>
        <p:spPr>
          <a:xfrm>
            <a:off x="3331299" y="634382"/>
            <a:ext cx="5812701" cy="5495162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5FA8F84-6FB4-4490-9F93-CBB5D6E1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Manuale</a:t>
            </a:r>
            <a:endParaRPr lang="en-US" altLang="it-IT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86" y="2359152"/>
            <a:ext cx="3068237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Partendo dalle stime automatiche viste precedentemente, mediante un lavoro di tuning dei parametri si è calcolato un modello più aderente alla realtà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b="1" u="sng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Eccellente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Ottimo</a:t>
            </a:r>
            <a:endParaRPr lang="it-IT" altLang="it-IT" sz="1400" b="1" u="sng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it-IT" sz="1400" b="1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8425" b="5464"/>
          <a:stretch/>
        </p:blipFill>
        <p:spPr>
          <a:xfrm>
            <a:off x="3319029" y="633619"/>
            <a:ext cx="5872976" cy="5194918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0306E7B-14D8-4CA1-BDB9-5370A5E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28940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Collaborazioni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si colloca nell’ambito delle tecniche di controllo per impianti Tokamak, realizzata in collaborazione con il centro ricerche ENEA (Ente Nazionale per l’Energia e l’Ambiente) di Frascati e coordinato dal gruppo CODAS (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COntrol</a:t>
            </a:r>
            <a:r>
              <a:rPr lang="it-IT" altLang="it-IT" sz="1800" dirty="0">
                <a:latin typeface="Palatino Linotype" panose="02040502050505030304" pitchFamily="18" charset="0"/>
              </a:rPr>
              <a:t> and Data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Acquisition</a:t>
            </a:r>
            <a:r>
              <a:rPr lang="it-IT" altLang="it-IT" sz="1800" dirty="0">
                <a:latin typeface="Palatino Linotype" panose="02040502050505030304" pitchFamily="18" charset="0"/>
              </a:rPr>
              <a:t> System).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L’obiettivo è ricreare in laboratorio le dinamiche elettriche di un impianto Tokamak.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ntranet ENEA">
            <a:extLst>
              <a:ext uri="{FF2B5EF4-FFF2-40B4-BE49-F238E27FC236}">
                <a16:creationId xmlns:a16="http://schemas.microsoft.com/office/drawing/2014/main" id="{2E1E0905-16BF-42D4-BBC0-8E29367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" y="3942413"/>
            <a:ext cx="4083823" cy="18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4CFDB87-E484-49DD-88E1-4A4C009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3429000"/>
            <a:ext cx="3282846" cy="246213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4018CC-9851-4771-9008-5CCBA685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02413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Funzioni di trasferimento Stimate 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/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8,5 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3,6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/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8,4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0,022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/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9,1 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+2,8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+1,3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/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i="1">
                        <a:latin typeface="Cambria Math" panose="02040503050406030204" pitchFamily="18" charset="0"/>
                      </a:rPr>
                      <m:t>=9,1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≈−2752,77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≈−47,2251</m:t>
                    </m:r>
                  </m:oMath>
                </a14:m>
                <a:endParaRPr lang="it-IT" sz="28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8EFC71-EF1C-4AA4-B1E1-711F40B6EAD4}"/>
              </a:ext>
            </a:extLst>
          </p:cNvPr>
          <p:cNvSpPr txBox="1"/>
          <p:nvPr/>
        </p:nvSpPr>
        <p:spPr>
          <a:xfrm>
            <a:off x="438138" y="4860223"/>
            <a:ext cx="652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 cui parametri possono essere riassunti come: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61FCD98-7027-4B29-969D-A0799A84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1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9DC8E-90E4-4B3F-BE9C-9127FCC8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9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EE436-4EC5-45C0-A27D-B8C8F6DE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1370067"/>
            <a:ext cx="5134772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2FA01-362C-4045-BD8D-EA21C670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8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60" y="457201"/>
            <a:ext cx="818223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Controllo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93E1B5C8-0D9F-4501-9242-A82577D6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4058489"/>
            <a:ext cx="8661654" cy="1234286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502920"/>
            <a:ext cx="256489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900" b="1" u="sng" kern="120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Obiettivo di Controllo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721" y="502920"/>
            <a:ext cx="5170932" cy="146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L’obiettivo di controllo è il raggiungimento con </a:t>
            </a:r>
            <a:r>
              <a:rPr lang="it-IT" altLang="it-IT" sz="15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errore nullo</a:t>
            </a: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un riferimento costante per le correnti di Plasma.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Come visto prima, la misura di tensione, in caso di corrente costante, equivale a quella di corrente (a meno di un coefficiente funzione della resistenza di plasma)</a:t>
            </a:r>
          </a:p>
        </p:txBody>
      </p:sp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" y="3687185"/>
            <a:ext cx="8188452" cy="1166854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63939-7151-422D-9210-CEEB581B7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178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Riformulazione delle funzioni di trasferimento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Allo scopo di calcolare li design di controllore adatto, ridefiniamo le 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/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/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/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/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5B3F8745-6EC4-4518-8A45-A548D2B4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29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38426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/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2D4644D-EABC-4F8A-86CB-E3F18E23669D}"/>
              </a:ext>
            </a:extLst>
          </p:cNvPr>
          <p:cNvSpPr/>
          <p:nvPr/>
        </p:nvSpPr>
        <p:spPr>
          <a:xfrm flipH="1">
            <a:off x="4550503" y="3818507"/>
            <a:ext cx="577516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/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it-IT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rgbClr val="007F5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9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6" grpId="0"/>
      <p:bldP spid="7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2235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Controllore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PID-style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929534"/>
            <a:ext cx="8696401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Il design di controllore proposto è quindi: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/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7">
            <a:extLst>
              <a:ext uri="{FF2B5EF4-FFF2-40B4-BE49-F238E27FC236}">
                <a16:creationId xmlns:a16="http://schemas.microsoft.com/office/drawing/2014/main" id="{BBD261F0-F955-4F0D-A54F-83F9DB63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4191260"/>
            <a:ext cx="8696401" cy="114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Analizziamo ora come i Termini contribuiscono alla dinamica sul modello stimato precedentemente.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55ADAAD-4FD9-44D9-9D0D-E2500A1D5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Analisi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Qualitativa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con Simulink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0EDF5-B928-4B34-AA42-C80880F9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91589"/>
            <a:ext cx="9144000" cy="458063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84A5D4A-33D5-44F7-8F26-3DD303D9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8" y="66347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del controllore proposto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793CCA6-C728-457C-9FB1-5A23993D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0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39841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CODAS Project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B790B66-9F9E-4364-9FFD-D73D11AB9D0D}"/>
              </a:ext>
            </a:extLst>
          </p:cNvPr>
          <p:cNvSpPr/>
          <p:nvPr/>
        </p:nvSpPr>
        <p:spPr>
          <a:xfrm>
            <a:off x="379142" y="4360127"/>
            <a:ext cx="3456878" cy="1410630"/>
          </a:xfrm>
          <a:prstGeom prst="roundRect">
            <a:avLst>
              <a:gd name="adj" fmla="val 50000"/>
            </a:avLst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C7E27DE-BEA0-479C-A313-A8B92F33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92385-9A43-4ACD-8B66-FEF6CAAD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357214-738E-4712-89B8-1BA025B441C0}"/>
              </a:ext>
            </a:extLst>
          </p:cNvPr>
          <p:cNvGrpSpPr/>
          <p:nvPr/>
        </p:nvGrpSpPr>
        <p:grpSpPr>
          <a:xfrm>
            <a:off x="1906859" y="3321946"/>
            <a:ext cx="5597912" cy="1913551"/>
            <a:chOff x="1906859" y="3321946"/>
            <a:chExt cx="5597912" cy="1913551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5142BB7-34DB-4BE9-9CE6-D3AF72573BE6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2"/>
              <a:ext cx="476714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1865442-C172-49FC-8F14-8D29369C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FA01D76-307B-4318-9CFD-CFEEC0553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233D1070-691A-4690-9F04-BC2C6F81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AFD9B9-B093-4827-BB9A-E76B97F45C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AB29ADF-27BD-4579-857C-4FE8235725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95BF904-23F2-4C04-B523-AC13461D1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68812159-319A-4564-A660-76EB8CF01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8623823F-511A-4E36-85C8-5224C5C7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FCDFAA-9394-47F6-9850-C972522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DEC4C9D-A96B-45E9-93C3-8811664C2D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BA5D9F1-7BF1-43D8-9F65-BE7DDDB5459E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F2C0E182-0DA8-4BC4-B5EE-08F2D84D0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BF6C7A1-B5A0-4CC7-B096-E9C790D4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5ADA4BB2-3079-4A03-9E79-B2B1BAEA1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77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65369E-2FB0-4831-8AD4-9BB6D953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3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7ACB7E9-AABE-4793-86BA-B89B963EF4DC}"/>
              </a:ext>
            </a:extLst>
          </p:cNvPr>
          <p:cNvGrpSpPr/>
          <p:nvPr/>
        </p:nvGrpSpPr>
        <p:grpSpPr>
          <a:xfrm>
            <a:off x="1905000" y="2291576"/>
            <a:ext cx="5583043" cy="1054452"/>
            <a:chOff x="1952371" y="3321946"/>
            <a:chExt cx="5258326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D60009C-CB75-44A1-BCA9-584CE151C2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8E88B052-961B-43B3-A92E-977CD6518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EF5812AA-5F06-4ABC-90C3-249B6BC96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2371" y="5224345"/>
              <a:ext cx="785254" cy="11152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03CF05FF-4E23-4AC6-A045-93FFF9BA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7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D2ED3D-22FF-47EB-9868-D4475A6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7F2A627-B87E-466E-847B-55E4152780A9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DB04EDC0-D218-4BAC-98CB-CC75A422034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64D3A0C-0163-42F7-94FB-4C889B1EA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22B5E4D-D9D3-40BD-B083-905827257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A5AE5AD0-7311-4CF3-AF56-59C80ED4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7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F1F80-0253-4158-947A-44281992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AE53392-F0F2-43AF-A4F1-32811BAE3E98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9E908DCC-15C2-4635-B0DB-8CD6CB11E46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D5769C0-60C9-42B9-B554-AE549E179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CD55E3C-5AED-434D-94A5-B2B9581C0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CF301426-967F-4C21-ADCA-4E9E5FFA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57" y="3130041"/>
            <a:ext cx="329466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Applicazione</a:t>
            </a:r>
            <a:r>
              <a:rPr lang="en-US" altLang="it-IT" sz="47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Reale</a:t>
            </a:r>
            <a:endParaRPr lang="en-US" altLang="it-IT" sz="47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5930C6-A5E5-450A-BB4E-3CA6C53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5182" b="2"/>
          <a:stretch/>
        </p:blipFill>
        <p:spPr>
          <a:xfrm>
            <a:off x="4441869" y="666728"/>
            <a:ext cx="4152000" cy="546579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48855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 Tempo continuo a Tempo Discreto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F6EAC-C55E-498F-9818-1494BD93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695603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Mediante una discretizzazione Zero Order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Hold</a:t>
            </a:r>
            <a:r>
              <a:rPr lang="it-IT" altLang="it-IT" sz="1800" dirty="0">
                <a:latin typeface="Palatino Linotype" panose="02040502050505030304" pitchFamily="18" charset="0"/>
              </a:rPr>
              <a:t> (ZOH), otteniamo il controllore equivalente a tempo discreto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F36EE6-45D8-454E-AAD5-3BA3A464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/>
          <a:stretch/>
        </p:blipFill>
        <p:spPr>
          <a:xfrm>
            <a:off x="64774" y="1702694"/>
            <a:ext cx="9011850" cy="260142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6EB48F-9BFE-49F2-A2A2-07F746F7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9662"/>
            <a:ext cx="9144000" cy="159972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B416F0A-7148-44F9-AF51-FCDB3A3CE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70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52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ZOH discretizzazione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846196-E9DE-4185-92DC-2F10248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99"/>
            <a:ext cx="9144000" cy="4282402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9FFB5544-C48D-407E-A08E-2EB3176E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6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58A2535-A7BC-4871-8EA6-DD40A902C576}"/>
              </a:ext>
            </a:extLst>
          </p:cNvPr>
          <p:cNvGrpSpPr/>
          <p:nvPr/>
        </p:nvGrpSpPr>
        <p:grpSpPr>
          <a:xfrm>
            <a:off x="1856678" y="4744844"/>
            <a:ext cx="5615155" cy="161589"/>
            <a:chOff x="1906859" y="3321946"/>
            <a:chExt cx="7110353" cy="1913551"/>
          </a:xfrm>
        </p:grpSpPr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034D3CCA-086E-4694-A291-C0D7956F5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6279588" cy="5578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08C3269A-B0F9-4179-9531-688D6F228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D6B14C6D-6702-482E-903F-FE35A4343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56D3E831-024D-420B-9938-4A42B84F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0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trumento, motore, mugnaio&#10;&#10;Descrizione generata automaticamente">
            <a:extLst>
              <a:ext uri="{FF2B5EF4-FFF2-40B4-BE49-F238E27FC236}">
                <a16:creationId xmlns:a16="http://schemas.microsoft.com/office/drawing/2014/main" id="{0EC0B769-93DF-4451-A316-20835C83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6994" r="26885"/>
          <a:stretch/>
        </p:blipFill>
        <p:spPr>
          <a:xfrm>
            <a:off x="2666367" y="-166245"/>
            <a:ext cx="6501384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0" y="1161288"/>
            <a:ext cx="3200860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Tokamak, centrale di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endParaRPr lang="en-US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0432BA4-A905-4A7F-BB29-35CE9872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2FE364-75CB-466E-8990-38B48E2A237E}"/>
              </a:ext>
            </a:extLst>
          </p:cNvPr>
          <p:cNvSpPr txBox="1"/>
          <p:nvPr/>
        </p:nvSpPr>
        <p:spPr>
          <a:xfrm>
            <a:off x="278320" y="2686818"/>
            <a:ext cx="3777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Palatino Linotype" panose="02040502050505030304" pitchFamily="18" charset="0"/>
              </a:rPr>
              <a:t>Un Tokamak è una macchina di forma </a:t>
            </a:r>
            <a:r>
              <a:rPr lang="it-IT" sz="2000" b="1" dirty="0">
                <a:latin typeface="Palatino Linotype" panose="02040502050505030304" pitchFamily="18" charset="0"/>
              </a:rPr>
              <a:t>toroidale</a:t>
            </a:r>
            <a:r>
              <a:rPr lang="it-IT" sz="2000" dirty="0">
                <a:latin typeface="Palatino Linotype" panose="02040502050505030304" pitchFamily="18" charset="0"/>
              </a:rPr>
              <a:t> in cui un gas viene portato nello stato di </a:t>
            </a:r>
            <a:r>
              <a:rPr lang="it-IT" sz="2000" b="1" dirty="0">
                <a:latin typeface="Palatino Linotype" panose="02040502050505030304" pitchFamily="18" charset="0"/>
              </a:rPr>
              <a:t>plasma</a:t>
            </a:r>
            <a:r>
              <a:rPr lang="it-IT" sz="2000" dirty="0">
                <a:latin typeface="Palatino Linotype" panose="02040502050505030304" pitchFamily="18" charset="0"/>
              </a:rPr>
              <a:t> e mantenuto coeso e lontano dalle pareti interne grazie ad un </a:t>
            </a:r>
            <a:r>
              <a:rPr lang="it-IT" sz="2000" b="1" dirty="0">
                <a:latin typeface="Palatino Linotype" panose="02040502050505030304" pitchFamily="18" charset="0"/>
              </a:rPr>
              <a:t>campo magnetico.</a:t>
            </a:r>
          </a:p>
          <a:p>
            <a:endParaRPr lang="it-IT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3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A9918E1-A878-4837-8289-7A76132A5C85}"/>
              </a:ext>
            </a:extLst>
          </p:cNvPr>
          <p:cNvGrpSpPr/>
          <p:nvPr/>
        </p:nvGrpSpPr>
        <p:grpSpPr>
          <a:xfrm>
            <a:off x="1916822" y="3230032"/>
            <a:ext cx="5645431" cy="198967"/>
            <a:chOff x="1916822" y="3230032"/>
            <a:chExt cx="5645431" cy="198967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8E58FFF9-BB3C-4E3E-82C4-17A0B0167A3F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67" y="3230503"/>
              <a:ext cx="18034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FFFCF81A-904F-43BD-A143-9BB3AA301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467" y="3230033"/>
              <a:ext cx="0" cy="91448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49288B4-4D2F-4CC1-A937-B3BF24854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6822" y="3321481"/>
              <a:ext cx="12364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8D5C5F7-7914-42C4-913A-C161788CC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3867" y="3230033"/>
              <a:ext cx="0" cy="19896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757D5843-077E-471A-B8FB-AB2CD07EA9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3867" y="3428999"/>
              <a:ext cx="185919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DA12D949-CCF4-4324-8E04-CFD8FB471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3060" y="3230033"/>
              <a:ext cx="0" cy="19896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5B0ECD43-2000-403A-B2FC-7A6B86D7AE53}"/>
                </a:ext>
              </a:extLst>
            </p:cNvPr>
            <p:cNvCxnSpPr>
              <a:cxnSpLocks/>
            </p:cNvCxnSpPr>
            <p:nvPr/>
          </p:nvCxnSpPr>
          <p:spPr>
            <a:xfrm>
              <a:off x="5703060" y="3230032"/>
              <a:ext cx="185919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13">
            <a:extLst>
              <a:ext uri="{FF2B5EF4-FFF2-40B4-BE49-F238E27FC236}">
                <a16:creationId xmlns:a16="http://schemas.microsoft.com/office/drawing/2014/main" id="{101D5E74-B50D-4EF0-B026-C3B5D043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1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3" y="643468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D1AD885C-423C-43A9-B17A-06F7DE767731}"/>
              </a:ext>
            </a:extLst>
          </p:cNvPr>
          <p:cNvGrpSpPr/>
          <p:nvPr/>
        </p:nvGrpSpPr>
        <p:grpSpPr>
          <a:xfrm>
            <a:off x="1916822" y="1679996"/>
            <a:ext cx="5563711" cy="292737"/>
            <a:chOff x="1916822" y="1679996"/>
            <a:chExt cx="5563711" cy="292737"/>
          </a:xfrm>
        </p:grpSpPr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001A890-B2AA-4774-B5C6-10349DD15400}"/>
                </a:ext>
              </a:extLst>
            </p:cNvPr>
            <p:cNvCxnSpPr>
              <a:cxnSpLocks/>
            </p:cNvCxnSpPr>
            <p:nvPr/>
          </p:nvCxnSpPr>
          <p:spPr>
            <a:xfrm>
              <a:off x="2663326" y="1848488"/>
              <a:ext cx="162242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A6293F84-BE8E-4B3A-91CE-5A16AECD0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633" y="1679997"/>
              <a:ext cx="0" cy="85303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97A6161-DFDB-4E04-958B-FC147E454A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6822" y="1679996"/>
              <a:ext cx="525811" cy="942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E181554-CCAE-4E82-A4AE-010D6F55A3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2634" y="1765300"/>
              <a:ext cx="22069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00B2220B-B089-4BA4-9DB8-876370D5C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4384" y="1763185"/>
              <a:ext cx="0" cy="85303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968111E9-A8CB-4902-BDD0-483D96D6C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750" y="1848489"/>
              <a:ext cx="0" cy="124244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88E74620-E5C3-4003-8FD4-B06DD8F0B8C8}"/>
                </a:ext>
              </a:extLst>
            </p:cNvPr>
            <p:cNvCxnSpPr>
              <a:cxnSpLocks/>
            </p:cNvCxnSpPr>
            <p:nvPr/>
          </p:nvCxnSpPr>
          <p:spPr>
            <a:xfrm>
              <a:off x="4285750" y="1972733"/>
              <a:ext cx="26907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9EEE770F-71B7-4FFB-A2AE-C2ACAD282DC0}"/>
                </a:ext>
              </a:extLst>
            </p:cNvPr>
            <p:cNvCxnSpPr>
              <a:cxnSpLocks/>
            </p:cNvCxnSpPr>
            <p:nvPr/>
          </p:nvCxnSpPr>
          <p:spPr>
            <a:xfrm>
              <a:off x="6976533" y="1763185"/>
              <a:ext cx="50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686A1DA3-62E3-46E4-8E09-7DEA5A93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533" y="1763185"/>
              <a:ext cx="0" cy="209548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BE22A61C-5B91-4D93-829B-0D796C43B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12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99" b="-1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6E71514-6080-46DE-A03E-E6BCFB1D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1860" y="3900290"/>
            <a:ext cx="5049130" cy="231953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3A5861"/>
          </a:solidFill>
          <a:ln w="19050">
            <a:noFill/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9" y="4170556"/>
            <a:ext cx="4581338" cy="1296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622" y="5467160"/>
            <a:ext cx="4593605" cy="4565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ttangolo 1">
            <a:extLst>
              <a:ext uri="{FF2B5EF4-FFF2-40B4-BE49-F238E27FC236}">
                <a16:creationId xmlns:a16="http://schemas.microsoft.com/office/drawing/2014/main" id="{0C3A2B7E-3FBD-4234-A427-FB7DA76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89108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Scopo, Key feature, limiti di EMP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9"/>
            <a:ext cx="8576294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EMP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nasce con l’obiettivo di standardizzare un protocollo di comunicazione per lo scambio di pacchetti multipli.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È progettata per automatizzare il lavoro di programmazione necessario all’invio e alla ricezione di pacchetti tra 2 Device connessi 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Peer2Peer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(nessuna pretesa di networking) tra device poco potenti.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Al suo interno comprende un </a:t>
            </a:r>
            <a:r>
              <a:rPr lang="it-IT" sz="2000" b="1" dirty="0" err="1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layer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software per l’integrità del pacchetto 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attraverso un CRC8.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 libreria è stata realizzata poiché un sistema simile non è attualmente presente per dispositivi embedded dalle prestazioni modeste.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965D54F-AF1B-4EC7-A4EB-85FDB62FFCA7}"/>
              </a:ext>
            </a:extLst>
          </p:cNvPr>
          <p:cNvGrpSpPr/>
          <p:nvPr/>
        </p:nvGrpSpPr>
        <p:grpSpPr>
          <a:xfrm>
            <a:off x="525429" y="4722830"/>
            <a:ext cx="8093141" cy="1103108"/>
            <a:chOff x="299046" y="4673682"/>
            <a:chExt cx="8093141" cy="1103108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46" y="4673682"/>
              <a:ext cx="8093141" cy="677591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1741220" y="5388272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8017" y="5366117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3231338" y="5374330"/>
              <a:ext cx="1171440" cy="388515"/>
              <a:chOff x="4308451" y="6022768"/>
              <a:chExt cx="1561920" cy="518020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742363" y="6248400"/>
                <a:ext cx="69409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7157336" y="5388275"/>
              <a:ext cx="900851" cy="388515"/>
              <a:chOff x="4308451" y="6022768"/>
              <a:chExt cx="1561920" cy="518020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623342" y="6248400"/>
                <a:ext cx="90257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-131700"/>
            <a:ext cx="2292350" cy="144615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2588E309-8751-4A8F-AC75-5B95515B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91F01217-0182-426C-978F-67C4062A4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Protocollo di comunicazione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AD3930B-1F47-4F02-AA36-0266FFF3498B}"/>
              </a:ext>
            </a:extLst>
          </p:cNvPr>
          <p:cNvSpPr txBox="1"/>
          <p:nvPr/>
        </p:nvSpPr>
        <p:spPr>
          <a:xfrm>
            <a:off x="476335" y="1141020"/>
            <a:ext cx="799599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000" b="1" i="1" u="sng" dirty="0" err="1">
                <a:latin typeface="Palatino Linotype" panose="02040502050505030304" pitchFamily="18" charset="0"/>
              </a:rPr>
              <a:t>Consistent</a:t>
            </a:r>
            <a:r>
              <a:rPr lang="it-IT" sz="2000" b="1" i="1" u="sng" dirty="0">
                <a:latin typeface="Palatino Linotype" panose="02040502050505030304" pitchFamily="18" charset="0"/>
              </a:rPr>
              <a:t> Overhead Byte </a:t>
            </a:r>
            <a:r>
              <a:rPr lang="it-IT" sz="2000" b="1" i="1" u="sng" dirty="0" err="1">
                <a:latin typeface="Palatino Linotype" panose="02040502050505030304" pitchFamily="18" charset="0"/>
              </a:rPr>
              <a:t>Stuffing</a:t>
            </a:r>
            <a:r>
              <a:rPr lang="it-IT" sz="2000" b="1" i="1" u="sng" dirty="0">
                <a:latin typeface="Palatino Linotype" panose="02040502050505030304" pitchFamily="18" charset="0"/>
              </a:rPr>
              <a:t> (COBS)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È un algoritmo per codificare byte di informazione dividendoli in frame attraverso un algoritmo </a:t>
            </a:r>
            <a:r>
              <a:rPr lang="it-IT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non ambiguo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COBS trasforma una stringa arbitraria di byte, ciascuno dei quali ha un Range di valori da [0:255] in una stringa di byte dove però ogni byte va da [</a:t>
            </a:r>
            <a:r>
              <a:rPr lang="it-IT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  <a:r>
              <a:rPr lang="it-IT" sz="2000" dirty="0">
                <a:latin typeface="Palatino Linotype" panose="02040502050505030304" pitchFamily="18" charset="0"/>
              </a:rPr>
              <a:t>:255].</a:t>
            </a:r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Pacchetti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self-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delimited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Canale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multi-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packet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ready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Protocollo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senza negoziazioni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658629" y="1742535"/>
            <a:ext cx="444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Aggiunge 2 byte fissi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Richiede O(n) elaborazione sia in codifica che decodifica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ettangolo 1">
            <a:extLst>
              <a:ext uri="{FF2B5EF4-FFF2-40B4-BE49-F238E27FC236}">
                <a16:creationId xmlns:a16="http://schemas.microsoft.com/office/drawing/2014/main" id="{E34ECC8E-C439-4E51-98E3-02572255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Conseguenze del protocollo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" y="195263"/>
            <a:ext cx="8493113" cy="58181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487845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0248B81B-D721-4569-B57E-DFD6EB08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2" y="908680"/>
            <a:ext cx="6131065" cy="504064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4081D00B-1126-42FF-BD19-09E4BC41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43102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&amp; Sviluppi futuri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693734" cy="466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 ha: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Raggiunto gli obiettivi di controllo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un controllo seriale da un device esterno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di eseguire una diagnostica «streaming» del processo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it-IT" altLang="it-IT" sz="20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it-IT" altLang="it-IT" sz="20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Nel prossimo futuro è in programma: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Upgrade del micro controllore per alzare le frequenze di campionamento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Studiare e implementare un controllore switching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Modificare l’attuatore di corrente con un dispositivo superiore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1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Bomba all&amp;#39;idrogeno: che cos&amp;#39;è e come funziona - Focus.it">
            <a:extLst>
              <a:ext uri="{FF2B5EF4-FFF2-40B4-BE49-F238E27FC236}">
                <a16:creationId xmlns:a16="http://schemas.microsoft.com/office/drawing/2014/main" id="{B53843E1-363F-4343-AB22-8901C79A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814" r="27621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9" y="1161288"/>
            <a:ext cx="3591227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cos’è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6152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3ADA7DB-1A5F-4444-A6ED-A76A3A0DF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/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Palatino Linotype" panose="02040502050505030304" pitchFamily="18" charset="0"/>
                  </a:rPr>
                  <a:t>Per fusione termonucleare si intende il processo mediante il quale i nuclei di due o più atomi vengono uniti tra loro </a:t>
                </a:r>
              </a:p>
              <a:p>
                <a:r>
                  <a:rPr lang="it-IT" sz="2000" dirty="0">
                    <a:latin typeface="Palatino Linotype" panose="02040502050505030304" pitchFamily="18" charset="0"/>
                  </a:rPr>
                  <a:t>Durante la reazione avviene una perdita di massa con conseguente liberazione di energia, in accordo con l’equazione di Einstein: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blipFill>
                <a:blip r:embed="rId3"/>
                <a:stretch>
                  <a:fillRect l="-1488" t="-1171" r="-2706" b="-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4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6676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Perché?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L’energia nucleare prodotta a seguito di questa reazione è elevatissima e per tale motivo risulta di forte interesse per la civiltà umana sviluppare tecniche sofisticate che ne permettano la raccolta in maniera controllata.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processo di Fusione Nucleare avviene naturalmente all’interno delle stelle e trasforma l’idrogeno (di cui sono composte) in elio.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Il futuro della Fusione Nucleare - Vitrociset">
            <a:extLst>
              <a:ext uri="{FF2B5EF4-FFF2-40B4-BE49-F238E27FC236}">
                <a16:creationId xmlns:a16="http://schemas.microsoft.com/office/drawing/2014/main" id="{C61B88F4-5F8C-49FA-B633-18F9EF61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5" y="3111190"/>
            <a:ext cx="416352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F55FE51-8594-4C78-9B5D-E3F02F52CA32}"/>
              </a:ext>
            </a:extLst>
          </p:cNvPr>
          <p:cNvGrpSpPr/>
          <p:nvPr/>
        </p:nvGrpSpPr>
        <p:grpSpPr>
          <a:xfrm>
            <a:off x="-206299" y="3111190"/>
            <a:ext cx="5018978" cy="2469995"/>
            <a:chOff x="-206299" y="3111190"/>
            <a:chExt cx="5018978" cy="2469995"/>
          </a:xfrm>
        </p:grpSpPr>
        <p:pic>
          <p:nvPicPr>
            <p:cNvPr id="5122" name="Picture 2" descr="Chimica: fissione nucleare Diagram | Quizlet">
              <a:extLst>
                <a:ext uri="{FF2B5EF4-FFF2-40B4-BE49-F238E27FC236}">
                  <a16:creationId xmlns:a16="http://schemas.microsoft.com/office/drawing/2014/main" id="{557B9C3B-258A-4318-B809-35E2CB939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16" y="3350433"/>
              <a:ext cx="4594763" cy="197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D87A5C4D-D16D-49F6-917C-4F9813E54E00}"/>
                </a:ext>
              </a:extLst>
            </p:cNvPr>
            <p:cNvSpPr/>
            <p:nvPr/>
          </p:nvSpPr>
          <p:spPr>
            <a:xfrm>
              <a:off x="-206299" y="3111190"/>
              <a:ext cx="5018977" cy="2469995"/>
            </a:xfrm>
            <a:prstGeom prst="mathMultiply">
              <a:avLst/>
            </a:prstGeom>
            <a:solidFill>
              <a:srgbClr val="FF0000">
                <a:alpha val="60000"/>
              </a:srgb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ECBE2CA7-F1D4-445C-9A7B-3DDC4A6F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75695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Vantaggi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3" y="723522"/>
            <a:ext cx="8696401" cy="391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Livelli di radioattività residua dell’impianto sono lievi e i materiali di scarto hanno tempi di decadimento molto più brevi (100 Anni)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4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magine che contiene elettronico, connettore, adattatore&#10;&#10;Descrizione generata automaticamente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484" r="25807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200" dirty="0">
                <a:solidFill>
                  <a:srgbClr val="007F51"/>
                </a:solidFill>
              </a:rPr>
              <a:t>Prototipo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12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8647</TotalTime>
  <Words>2414</Words>
  <Application>Microsoft Office PowerPoint</Application>
  <PresentationFormat>Presentazione su schermo (4:3)</PresentationFormat>
  <Paragraphs>238</Paragraphs>
  <Slides>58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Palatino Linotype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EMP: Embedded Message Pack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... Alice</dc:creator>
  <cp:lastModifiedBy>emanuele alfano</cp:lastModifiedBy>
  <cp:revision>475</cp:revision>
  <dcterms:created xsi:type="dcterms:W3CDTF">2021-03-18T18:17:38Z</dcterms:created>
  <dcterms:modified xsi:type="dcterms:W3CDTF">2021-10-13T17:41:52Z</dcterms:modified>
</cp:coreProperties>
</file>